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-Regular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3400783-5630-47FB-9188-ABAC68463DB9}">
  <a:tblStyle styleId="{F3400783-5630-47FB-9188-ABAC68463DB9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Regular-bold.fntdata"/><Relationship Id="rId16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8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07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characteristic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3 : student should able to understand types of Inheritance and it's program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{F3400783-5630-47FB-9188-ABAC68463DB9}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Hiererchical Inheritance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Hierarchical Inheritance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4668129" y="113823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LO3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8841545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Hybrid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6736079" y="2787748"/>
            <a:ext cx="1753773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Hierarchical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4989342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Multiple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3226191" y="2787748"/>
            <a:ext cx="1441938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Multilevel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0" name="Google Shape;190;p32"/>
          <p:cNvSpPr/>
          <p:nvPr/>
        </p:nvSpPr>
        <p:spPr>
          <a:xfrm>
            <a:off x="1366911" y="2787747"/>
            <a:ext cx="1378634" cy="66118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Single 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91" name="Google Shape;191;p32"/>
          <p:cNvCxnSpPr>
            <a:stCxn id="185" idx="2"/>
            <a:endCxn id="190" idx="0"/>
          </p:cNvCxnSpPr>
          <p:nvPr/>
        </p:nvCxnSpPr>
        <p:spPr>
          <a:xfrm rot="5400000">
            <a:off x="3212746" y="642920"/>
            <a:ext cx="988200" cy="33012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2" name="Google Shape;192;p32"/>
          <p:cNvCxnSpPr>
            <a:stCxn id="185" idx="2"/>
            <a:endCxn id="186" idx="0"/>
          </p:cNvCxnSpPr>
          <p:nvPr/>
        </p:nvCxnSpPr>
        <p:spPr>
          <a:xfrm flipH="1" rot="-5400000">
            <a:off x="6949996" y="206870"/>
            <a:ext cx="988200" cy="4173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3" name="Google Shape;193;p32"/>
          <p:cNvCxnSpPr>
            <a:stCxn id="185" idx="2"/>
            <a:endCxn id="189" idx="0"/>
          </p:cNvCxnSpPr>
          <p:nvPr/>
        </p:nvCxnSpPr>
        <p:spPr>
          <a:xfrm rot="5400000">
            <a:off x="4158196" y="1588370"/>
            <a:ext cx="988200" cy="1410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2"/>
          <p:cNvCxnSpPr>
            <a:stCxn id="185" idx="2"/>
            <a:endCxn id="187" idx="0"/>
          </p:cNvCxnSpPr>
          <p:nvPr/>
        </p:nvCxnSpPr>
        <p:spPr>
          <a:xfrm flipH="1" rot="-5400000">
            <a:off x="5991046" y="1165820"/>
            <a:ext cx="988200" cy="22554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2"/>
          <p:cNvCxnSpPr/>
          <p:nvPr/>
        </p:nvCxnSpPr>
        <p:spPr>
          <a:xfrm flipH="1">
            <a:off x="5556738" y="2307102"/>
            <a:ext cx="28136" cy="48064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class which contain </a:t>
            </a:r>
            <a:r>
              <a:rPr b="1" lang="en-US">
                <a:solidFill>
                  <a:srgbClr val="1169AB"/>
                </a:solidFill>
              </a:rPr>
              <a:t>only one base class </a:t>
            </a:r>
            <a:r>
              <a:rPr lang="en-US"/>
              <a:t>and </a:t>
            </a:r>
            <a:r>
              <a:rPr b="1" lang="en-US">
                <a:solidFill>
                  <a:srgbClr val="FF0000"/>
                </a:solidFill>
              </a:rPr>
              <a:t>multiple derive class </a:t>
            </a:r>
            <a:r>
              <a:rPr lang="en-US"/>
              <a:t>is called Hierarchical Inheritance.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Hierarchical Inheritance</a:t>
            </a:r>
            <a:endParaRPr/>
          </a:p>
        </p:txBody>
      </p:sp>
      <p:sp>
        <p:nvSpPr>
          <p:cNvPr id="203" name="Google Shape;203;p33"/>
          <p:cNvSpPr txBox="1"/>
          <p:nvPr/>
        </p:nvSpPr>
        <p:spPr>
          <a:xfrm>
            <a:off x="1915886" y="1995702"/>
            <a:ext cx="7455279" cy="3495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6616" lvl="0" marL="35661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3"/>
          <p:cNvSpPr txBox="1"/>
          <p:nvPr/>
        </p:nvSpPr>
        <p:spPr>
          <a:xfrm>
            <a:off x="1849244" y="1945605"/>
            <a:ext cx="7818863" cy="3495339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6616" lvl="0" marL="35661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8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68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1680"/>
              <a:buFont typeface="Arial"/>
              <a:buNone/>
            </a:pPr>
            <a:r>
              <a:t/>
            </a:r>
            <a:endParaRPr b="1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3"/>
          <p:cNvSpPr/>
          <p:nvPr/>
        </p:nvSpPr>
        <p:spPr>
          <a:xfrm>
            <a:off x="4302248" y="2736013"/>
            <a:ext cx="1687285" cy="772886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6" name="Google Shape;206;p33"/>
          <p:cNvSpPr/>
          <p:nvPr/>
        </p:nvSpPr>
        <p:spPr>
          <a:xfrm>
            <a:off x="5874302" y="4372588"/>
            <a:ext cx="2076518" cy="772886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7" name="Google Shape;207;p33"/>
          <p:cNvSpPr/>
          <p:nvPr/>
        </p:nvSpPr>
        <p:spPr>
          <a:xfrm>
            <a:off x="2620537" y="4433121"/>
            <a:ext cx="2130681" cy="772886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08" name="Google Shape;208;p33"/>
          <p:cNvCxnSpPr>
            <a:stCxn id="205" idx="2"/>
          </p:cNvCxnSpPr>
          <p:nvPr/>
        </p:nvCxnSpPr>
        <p:spPr>
          <a:xfrm>
            <a:off x="5145891" y="3508899"/>
            <a:ext cx="5400" cy="435300"/>
          </a:xfrm>
          <a:prstGeom prst="straightConnector1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09" name="Google Shape;20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4358" y="4256394"/>
            <a:ext cx="515317" cy="1184550"/>
          </a:xfrm>
          <a:prstGeom prst="rect">
            <a:avLst/>
          </a:prstGeom>
          <a:solidFill>
            <a:schemeClr val="dk1"/>
          </a:solidFill>
          <a:ln>
            <a:noFill/>
          </a:ln>
        </p:spPr>
      </p:pic>
      <p:pic>
        <p:nvPicPr>
          <p:cNvPr id="210" name="Google Shape;210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50820" y="4414536"/>
            <a:ext cx="348343" cy="836574"/>
          </a:xfrm>
          <a:prstGeom prst="rect">
            <a:avLst/>
          </a:prstGeom>
          <a:solidFill>
            <a:srgbClr val="ECECEC"/>
          </a:solidFill>
          <a:ln cap="sq" cmpd="sng" w="889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5000" rotWithShape="0" algn="tl" dir="5400000" dist="18000">
              <a:srgbClr val="000000">
                <a:alpha val="40000"/>
              </a:srgbClr>
            </a:outerShdw>
          </a:effectLst>
        </p:spPr>
      </p:pic>
      <p:sp>
        <p:nvSpPr>
          <p:cNvPr id="211" name="Google Shape;211;p33"/>
          <p:cNvSpPr txBox="1"/>
          <p:nvPr/>
        </p:nvSpPr>
        <p:spPr>
          <a:xfrm>
            <a:off x="4438186" y="2927177"/>
            <a:ext cx="1494263" cy="52322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Base class </a:t>
            </a:r>
            <a:endParaRPr b="1" sz="2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2" name="Google Shape;212;p33"/>
          <p:cNvSpPr txBox="1"/>
          <p:nvPr/>
        </p:nvSpPr>
        <p:spPr>
          <a:xfrm>
            <a:off x="2910468" y="4618446"/>
            <a:ext cx="1728439" cy="52322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 Class1</a:t>
            </a:r>
            <a:endParaRPr b="1" sz="2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3" name="Google Shape;213;p33"/>
          <p:cNvSpPr txBox="1"/>
          <p:nvPr/>
        </p:nvSpPr>
        <p:spPr>
          <a:xfrm>
            <a:off x="5988206" y="4547821"/>
            <a:ext cx="1839950" cy="52322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 Class 2</a:t>
            </a:r>
            <a:endParaRPr b="1" sz="2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14" name="Google Shape;214;p33"/>
          <p:cNvCxnSpPr/>
          <p:nvPr/>
        </p:nvCxnSpPr>
        <p:spPr>
          <a:xfrm flipH="1" rot="10800000">
            <a:off x="3635298" y="3941939"/>
            <a:ext cx="3133492" cy="11151"/>
          </a:xfrm>
          <a:prstGeom prst="straightConnector1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5" name="Google Shape;215;p33"/>
          <p:cNvCxnSpPr/>
          <p:nvPr/>
        </p:nvCxnSpPr>
        <p:spPr>
          <a:xfrm>
            <a:off x="6757638" y="3941938"/>
            <a:ext cx="13410" cy="442861"/>
          </a:xfrm>
          <a:prstGeom prst="straightConnector1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216" name="Google Shape;216;p33"/>
          <p:cNvCxnSpPr/>
          <p:nvPr/>
        </p:nvCxnSpPr>
        <p:spPr>
          <a:xfrm>
            <a:off x="3635298" y="3953090"/>
            <a:ext cx="9692" cy="461446"/>
          </a:xfrm>
          <a:prstGeom prst="straightConnector1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med" w="med" type="stealth"/>
          </a:ln>
        </p:spPr>
      </p:cxnSp>
      <p:pic>
        <p:nvPicPr>
          <p:cNvPr id="217" name="Google Shape;217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54634" y="2660832"/>
            <a:ext cx="938381" cy="81426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18" name="Google Shape;218;p33"/>
          <p:cNvCxnSpPr/>
          <p:nvPr/>
        </p:nvCxnSpPr>
        <p:spPr>
          <a:xfrm rot="10800000">
            <a:off x="2141034" y="3730065"/>
            <a:ext cx="78059" cy="434898"/>
          </a:xfrm>
          <a:prstGeom prst="straightConnector1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19" name="Google Shape;219;p33"/>
          <p:cNvSpPr/>
          <p:nvPr/>
        </p:nvSpPr>
        <p:spPr>
          <a:xfrm>
            <a:off x="1594624" y="3049841"/>
            <a:ext cx="1416205" cy="557561"/>
          </a:xfrm>
          <a:prstGeom prst="ellipse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Name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gender</a:t>
            </a:r>
            <a:endParaRPr b="1" sz="20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20" name="Google Shape;220;p33"/>
          <p:cNvCxnSpPr/>
          <p:nvPr/>
        </p:nvCxnSpPr>
        <p:spPr>
          <a:xfrm rot="10800000">
            <a:off x="8069766" y="3770953"/>
            <a:ext cx="78059" cy="434898"/>
          </a:xfrm>
          <a:prstGeom prst="straightConnector1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221" name="Google Shape;221;p33"/>
          <p:cNvSpPr/>
          <p:nvPr/>
        </p:nvSpPr>
        <p:spPr>
          <a:xfrm>
            <a:off x="7523356" y="3090729"/>
            <a:ext cx="1416205" cy="557561"/>
          </a:xfrm>
          <a:prstGeom prst="ellipse">
            <a:avLst/>
          </a:prstGeom>
          <a:solidFill>
            <a:schemeClr val="dk1"/>
          </a:solidFill>
          <a:ln cap="flat" cmpd="sng" w="25400">
            <a:solidFill>
              <a:srgbClr val="A87EF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Name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gender</a:t>
            </a:r>
            <a:endParaRPr b="1" sz="20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base1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Member of base class1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Class derive1:</a:t>
            </a:r>
            <a:r>
              <a:rPr lang="en-US">
                <a:solidFill>
                  <a:schemeClr val="accent1"/>
                </a:solidFill>
              </a:rPr>
              <a:t> </a:t>
            </a:r>
            <a:r>
              <a:rPr lang="en-US">
                <a:solidFill>
                  <a:schemeClr val="accent3"/>
                </a:solidFill>
              </a:rPr>
              <a:t>public/private/protected base1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Member of derive class1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Class derive2: public/private/protected base1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 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Member of derive class2 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8" name="Google Shape;228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Syntax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5" name="Google Shape;235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884600"/>
            <a:ext cx="12198350" cy="56287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